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2"/>
  </p:notesMasterIdLst>
  <p:handoutMasterIdLst>
    <p:handoutMasterId r:id="rId23"/>
  </p:handoutMasterIdLst>
  <p:sldIdLst>
    <p:sldId id="275" r:id="rId2"/>
    <p:sldId id="281" r:id="rId3"/>
    <p:sldId id="283" r:id="rId4"/>
    <p:sldId id="268" r:id="rId5"/>
    <p:sldId id="278" r:id="rId6"/>
    <p:sldId id="261" r:id="rId7"/>
    <p:sldId id="274" r:id="rId8"/>
    <p:sldId id="263" r:id="rId9"/>
    <p:sldId id="284" r:id="rId10"/>
    <p:sldId id="287" r:id="rId11"/>
    <p:sldId id="271" r:id="rId12"/>
    <p:sldId id="272" r:id="rId13"/>
    <p:sldId id="262" r:id="rId14"/>
    <p:sldId id="269" r:id="rId15"/>
    <p:sldId id="264" r:id="rId16"/>
    <p:sldId id="260" r:id="rId17"/>
    <p:sldId id="273" r:id="rId18"/>
    <p:sldId id="286" r:id="rId19"/>
    <p:sldId id="267" r:id="rId20"/>
    <p:sldId id="25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37" autoAdjust="0"/>
  </p:normalViewPr>
  <p:slideViewPr>
    <p:cSldViewPr>
      <p:cViewPr varScale="1">
        <p:scale>
          <a:sx n="76" d="100"/>
          <a:sy n="76" d="100"/>
        </p:scale>
        <p:origin x="-3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11D34C5-DE74-4C75-8773-A9C48FCFF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9729504-0D46-4DC3-8473-A603D657E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D4968-7D80-441F-8DCF-12CB8123ED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614D2-1385-45D0-8E6D-C27C4AEA665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trend will present challenges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04C1E-6A95-42AF-8DF3-98844C6173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PAA gives hope.  Their mission is to support independence and quality of life.  Give personal example of what this means e.g. own mother.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B081F-50FB-427A-BB36-EBD8400CAD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PAA is designated by the Virginia Department for the Aging as the Area Agency on Aging and is one of 25 in Virginia and part of a Nationwide Network of 670 Area Agencies on Aging.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8531D-C63E-42EF-A46E-2CAB7AEBBB7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2007 Annual Report.  PAA is monitored by the VA Agency on Aging.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1CD04-3A72-492D-A04E-E42470A8A04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2007 Annual Report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B9103-FC9D-4B38-BA2E-9220F7CF3F6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Core services include: Social Work, Community Service and No Wrong Door (NWD)</a:t>
            </a:r>
          </a:p>
          <a:p>
            <a:pPr eaLnBrk="1" hangingPunct="1"/>
            <a:r>
              <a:rPr lang="en-US" smtClean="0"/>
              <a:t>Outreach through sponsoring conferences, participating in Health Fairs and groups for </a:t>
            </a:r>
          </a:p>
          <a:p>
            <a:pPr eaLnBrk="1" hangingPunct="1"/>
            <a:r>
              <a:rPr lang="en-US" smtClean="0"/>
              <a:t>Alzheimer’s Support Group facilitation.</a:t>
            </a:r>
          </a:p>
          <a:p>
            <a:pPr eaLnBrk="1" hangingPunct="1"/>
            <a:r>
              <a:rPr lang="en-US" smtClean="0"/>
              <a:t>Caregiver support by facilitating a Support Group for Caregivers and publishing a monthly newsletter.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98F1B-CAA5-4D05-9C69-9777E9762A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Conference for this year is March 11 at Christopher Newport University.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B51E6-BAAC-45DA-8BC1-6A92F6AC9DE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en-US" smtClean="0"/>
              <a:t>Clinical Research &amp; Projects</a:t>
            </a:r>
          </a:p>
          <a:p>
            <a:pPr lvl="2" eaLnBrk="1" hangingPunct="1"/>
            <a:r>
              <a:rPr lang="en-US" smtClean="0"/>
              <a:t>Driver Evaluation</a:t>
            </a:r>
          </a:p>
          <a:p>
            <a:pPr lvl="2" eaLnBrk="1" hangingPunct="1"/>
            <a:r>
              <a:rPr lang="en-US" smtClean="0"/>
              <a:t>Memory Assessment Clinic</a:t>
            </a:r>
          </a:p>
          <a:p>
            <a:pPr lvl="2" eaLnBrk="1" hangingPunct="1"/>
            <a:r>
              <a:rPr lang="en-US" smtClean="0"/>
              <a:t>Clinical Research &amp; Projects</a:t>
            </a:r>
          </a:p>
          <a:p>
            <a:pPr lvl="2" eaLnBrk="1" hangingPunct="1"/>
            <a:r>
              <a:rPr lang="en-US" smtClean="0"/>
              <a:t>Driver Evaluation</a:t>
            </a:r>
          </a:p>
          <a:p>
            <a:pPr lvl="2" eaLnBrk="1" hangingPunct="1"/>
            <a:r>
              <a:rPr lang="en-US" smtClean="0"/>
              <a:t>Memory Assessment Clinic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67E4-6C67-48DC-BADB-CD96D1FB8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9BCCA-64AE-43A1-A7CE-B934C1A82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C03B-F761-418D-BCC2-4B8F0A0B7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CF29-0C30-4F51-BB80-B975AC7015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2E2F-7B87-449E-83CB-0C74BF3ED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40D59-D372-4959-9FA3-1D389A1D1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DA361-3AE6-40FA-8739-6317D895B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F3B9-97BF-4012-94A4-8F5428B5F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7BB81-C98E-4FBD-8C0E-A9029E10E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B902-A5E0-4E20-A6F9-46EFCC5E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CF49-4322-477D-A899-27D505780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14507CAC-7B78-4F53-93FD-BC8C57A44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rn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Peninsula Agency on Aging, Inc. (PAA)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 William S. Massey, CEO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739 Thimble Shoals Blvd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Newport News, VA 23606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  757-873-0541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  paainc.org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dirty="0" smtClean="0"/>
              <a:t>Peninsula Agency on Aging Endowment Foundation, Inc. </a:t>
            </a:r>
            <a:br>
              <a:rPr lang="en-US" sz="3200" dirty="0" smtClean="0"/>
            </a:br>
            <a:r>
              <a:rPr lang="en-US" sz="3200" dirty="0" smtClean="0"/>
              <a:t>Board of Directors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-James W. Funk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-Jeremy C. Johnson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-Deborah </a:t>
            </a:r>
            <a:r>
              <a:rPr lang="en-US" dirty="0" err="1" smtClean="0"/>
              <a:t>Kratter</a:t>
            </a: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-William S. Massey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-Ann McGee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-Margaret Lee Overton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Area Agencies on Aging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are over 655 AAA’s nationwide.</a:t>
            </a:r>
          </a:p>
          <a:p>
            <a:pPr eaLnBrk="1" hangingPunct="1">
              <a:defRPr/>
            </a:pPr>
            <a:r>
              <a:rPr lang="en-US" dirty="0" smtClean="0"/>
              <a:t>To locate an area agency nationwide, call the Elder Care Locator at 1-800-677-1116 or call PAA at 757-873-0541.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PAA’s Clients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2010 PAA provided services to 4,082 senior citizens:</a:t>
            </a:r>
          </a:p>
          <a:p>
            <a:pPr lvl="1" eaLnBrk="1" hangingPunct="1">
              <a:defRPr/>
            </a:pPr>
            <a:r>
              <a:rPr lang="en-US" dirty="0" smtClean="0"/>
              <a:t>  65 % live alone</a:t>
            </a:r>
          </a:p>
          <a:p>
            <a:pPr lvl="1" eaLnBrk="1" hangingPunct="1">
              <a:defRPr/>
            </a:pPr>
            <a:r>
              <a:rPr lang="en-US" dirty="0" smtClean="0"/>
              <a:t>  31 % below poverty</a:t>
            </a:r>
          </a:p>
          <a:p>
            <a:pPr lvl="1" eaLnBrk="1" hangingPunct="1">
              <a:defRPr/>
            </a:pPr>
            <a:r>
              <a:rPr lang="en-US" dirty="0" smtClean="0"/>
              <a:t>  68 % impoverished</a:t>
            </a:r>
          </a:p>
          <a:p>
            <a:pPr lvl="1" eaLnBrk="1" hangingPunct="1">
              <a:defRPr/>
            </a:pPr>
            <a:r>
              <a:rPr lang="en-US" dirty="0" smtClean="0"/>
              <a:t>  Average age is 79 years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Services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Social Work: </a:t>
            </a:r>
          </a:p>
          <a:p>
            <a:pPr lvl="1" eaLnBrk="1" hangingPunct="1">
              <a:defRPr/>
            </a:pPr>
            <a:r>
              <a:rPr lang="en-US" dirty="0" smtClean="0"/>
              <a:t>Information and Referral Services</a:t>
            </a:r>
          </a:p>
          <a:p>
            <a:pPr lvl="1" eaLnBrk="1" hangingPunct="1">
              <a:defRPr/>
            </a:pPr>
            <a:r>
              <a:rPr lang="en-US" dirty="0" smtClean="0"/>
              <a:t>In Home Assessment</a:t>
            </a:r>
          </a:p>
          <a:p>
            <a:pPr lvl="1" eaLnBrk="1" hangingPunct="1">
              <a:defRPr/>
            </a:pPr>
            <a:r>
              <a:rPr lang="en-US" dirty="0" smtClean="0"/>
              <a:t>Personal Care, Adult Day Care Assistance</a:t>
            </a:r>
          </a:p>
          <a:p>
            <a:pPr lvl="1" eaLnBrk="1" hangingPunct="1">
              <a:defRPr/>
            </a:pPr>
            <a:r>
              <a:rPr lang="en-US" dirty="0" smtClean="0"/>
              <a:t>Caregiver Support</a:t>
            </a:r>
          </a:p>
          <a:p>
            <a:pPr lvl="1" eaLnBrk="1" hangingPunct="1">
              <a:defRPr/>
            </a:pPr>
            <a:r>
              <a:rPr lang="en-US" dirty="0" smtClean="0"/>
              <a:t>Senior Outreach to Services (SOS)</a:t>
            </a:r>
          </a:p>
          <a:p>
            <a:pPr lvl="1" eaLnBrk="1" hangingPunct="1">
              <a:defRPr/>
            </a:pPr>
            <a:r>
              <a:rPr lang="en-US" dirty="0" smtClean="0"/>
              <a:t>Health Promotion and Disease Prevention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Services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Community Services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Home Delivered Meals or Meals on Wheels for homebound elderly who have no family support during the day.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Senior Dining Centers at 8 locations.  Noon meal served weekly.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Transportation services – to MD appointments and treatment, adult daycare facilities, and group dining sites.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Services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Peninsula Aging &amp; Disability Resource Network (PADRN) www.padrn.org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 regional “one-stop” approach to ensure same access to information and resources for long-term support services regardless of their point of entry into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Share and coordinate client information, service referral and case management in compliance with privacy issues.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Follows the national ADRC initiative.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Opportunities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 1,400 volunteers in 2010 who dedicated 26,236 hours of service</a:t>
            </a:r>
          </a:p>
          <a:p>
            <a:pPr lvl="1" eaLnBrk="1" hangingPunct="1">
              <a:defRPr/>
            </a:pPr>
            <a:r>
              <a:rPr lang="en-US" dirty="0" smtClean="0"/>
              <a:t>Deliver Meals on Wheels</a:t>
            </a:r>
          </a:p>
          <a:p>
            <a:pPr lvl="1" eaLnBrk="1" hangingPunct="1">
              <a:defRPr/>
            </a:pPr>
            <a:r>
              <a:rPr lang="en-US" dirty="0" smtClean="0"/>
              <a:t>Transport seniors to medical appointments</a:t>
            </a:r>
          </a:p>
          <a:p>
            <a:pPr lvl="1" eaLnBrk="1" hangingPunct="1">
              <a:defRPr/>
            </a:pPr>
            <a:r>
              <a:rPr lang="en-US" dirty="0" smtClean="0"/>
              <a:t>Assist with activities for seniors in Senior Dining Centers</a:t>
            </a:r>
          </a:p>
          <a:p>
            <a:pPr lvl="1" eaLnBrk="1" hangingPunct="1">
              <a:defRPr/>
            </a:pPr>
            <a:r>
              <a:rPr lang="en-US" dirty="0" smtClean="0"/>
              <a:t>Perform office work at PAA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In Conclusion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Our Impact</a:t>
            </a:r>
          </a:p>
          <a:p>
            <a:pPr lvl="1" eaLnBrk="1" hangingPunct="1">
              <a:defRPr/>
            </a:pPr>
            <a:r>
              <a:rPr lang="en-US" dirty="0" smtClean="0"/>
              <a:t>Access to Health Care</a:t>
            </a:r>
          </a:p>
          <a:p>
            <a:pPr lvl="1" eaLnBrk="1" hangingPunct="1">
              <a:defRPr/>
            </a:pPr>
            <a:r>
              <a:rPr lang="en-US" dirty="0" smtClean="0"/>
              <a:t>Increase knowledge of services</a:t>
            </a:r>
          </a:p>
          <a:p>
            <a:pPr lvl="1" eaLnBrk="1" hangingPunct="1">
              <a:defRPr/>
            </a:pPr>
            <a:r>
              <a:rPr lang="en-US" dirty="0" smtClean="0"/>
              <a:t>Help seniors extend their resources</a:t>
            </a:r>
          </a:p>
          <a:p>
            <a:pPr lvl="1" eaLnBrk="1" hangingPunct="1">
              <a:defRPr/>
            </a:pPr>
            <a:r>
              <a:rPr lang="en-US" dirty="0" smtClean="0"/>
              <a:t>Caregiver support</a:t>
            </a:r>
          </a:p>
          <a:p>
            <a:pPr lvl="1" eaLnBrk="1" hangingPunct="1">
              <a:defRPr/>
            </a:pPr>
            <a:r>
              <a:rPr lang="en-US" dirty="0" smtClean="0"/>
              <a:t>Maintain or improve quality of life for elders and their caregivers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000" b="1" dirty="0" smtClean="0"/>
              <a:t>How can the VPEPC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dirty="0" smtClean="0"/>
              <a:t> become involved?</a:t>
            </a:r>
          </a:p>
          <a:p>
            <a:pPr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/>
              <a:t> 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/>
              <a:t>Share information about the opportunity to invest in the quality of life for Peninsula seniors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Peninsula Aging &amp; Disability Resource Network (PADRN) – </a:t>
            </a:r>
            <a:r>
              <a:rPr lang="en-US" dirty="0" smtClean="0">
                <a:hlinkClick r:id="rId3"/>
              </a:rPr>
              <a:t>www.padrn.org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VA Department for the Aging – www.vda.virginia.org</a:t>
            </a:r>
          </a:p>
          <a:p>
            <a:pPr eaLnBrk="1" hangingPunct="1">
              <a:defRPr/>
            </a:pPr>
            <a:r>
              <a:rPr lang="en-US" dirty="0" smtClean="0"/>
              <a:t>The Center for Excellence In Aging and Geriatric Health (CEAGH) – www.excellenceinaging.org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Resources for More Information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latin typeface="+mj-lt"/>
                <a:ea typeface="+mj-ea"/>
                <a:cs typeface="+mj-cs"/>
              </a:rPr>
              <a:t>Huge decisions were made in the 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b="1" dirty="0">
              <a:latin typeface="+mj-lt"/>
              <a:ea typeface="+mj-ea"/>
              <a:cs typeface="+mj-cs"/>
            </a:endParaRPr>
          </a:p>
          <a:p>
            <a:pPr lvl="1">
              <a:defRPr/>
            </a:pPr>
            <a:r>
              <a:rPr lang="en-US" b="1" dirty="0" smtClean="0">
                <a:latin typeface="+mj-lt"/>
                <a:ea typeface="+mj-ea"/>
                <a:cs typeface="+mj-cs"/>
              </a:rPr>
              <a:t>1930s </a:t>
            </a:r>
            <a:r>
              <a:rPr lang="en-US" b="1" dirty="0">
                <a:latin typeface="+mj-lt"/>
                <a:ea typeface="+mj-ea"/>
                <a:cs typeface="+mj-cs"/>
              </a:rPr>
              <a:t>“New Deal”</a:t>
            </a:r>
          </a:p>
          <a:p>
            <a:pPr lvl="1">
              <a:defRPr/>
            </a:pPr>
            <a:r>
              <a:rPr lang="en-US" b="1" dirty="0">
                <a:latin typeface="+mj-lt"/>
                <a:ea typeface="+mj-ea"/>
                <a:cs typeface="+mj-cs"/>
              </a:rPr>
              <a:t>1965-67 “</a:t>
            </a:r>
            <a:r>
              <a:rPr lang="en-US" b="1" dirty="0" smtClean="0">
                <a:latin typeface="+mj-lt"/>
                <a:ea typeface="+mj-ea"/>
                <a:cs typeface="+mj-cs"/>
              </a:rPr>
              <a:t>Great </a:t>
            </a:r>
            <a:r>
              <a:rPr lang="en-US" b="1" dirty="0">
                <a:latin typeface="+mj-lt"/>
                <a:ea typeface="+mj-ea"/>
                <a:cs typeface="+mj-cs"/>
              </a:rPr>
              <a:t>Society”</a:t>
            </a:r>
          </a:p>
          <a:p>
            <a:pPr lvl="1">
              <a:defRPr/>
            </a:pPr>
            <a:r>
              <a:rPr lang="en-US" b="1" dirty="0">
                <a:latin typeface="+mj-lt"/>
                <a:ea typeface="+mj-ea"/>
                <a:cs typeface="+mj-cs"/>
              </a:rPr>
              <a:t>1965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Medicare</a:t>
            </a:r>
            <a:r>
              <a:rPr lang="en-US" b="1" dirty="0">
                <a:latin typeface="+mj-lt"/>
                <a:ea typeface="+mj-ea"/>
                <a:cs typeface="+mj-cs"/>
              </a:rPr>
              <a:t>, Medicaid, OAA</a:t>
            </a:r>
          </a:p>
          <a:p>
            <a:pPr lvl="1">
              <a:defRPr/>
            </a:pPr>
            <a:r>
              <a:rPr lang="en-US" b="1" dirty="0">
                <a:latin typeface="+mj-lt"/>
                <a:ea typeface="+mj-ea"/>
                <a:cs typeface="+mj-cs"/>
              </a:rPr>
              <a:t>2011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 We </a:t>
            </a:r>
            <a:r>
              <a:rPr lang="en-US" b="1" dirty="0">
                <a:latin typeface="+mj-lt"/>
                <a:ea typeface="+mj-ea"/>
                <a:cs typeface="+mj-cs"/>
              </a:rPr>
              <a:t>are facing decisions of the same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magnitude</a:t>
            </a:r>
          </a:p>
          <a:p>
            <a:pPr marL="457200" lvl="1" indent="0">
              <a:buFontTx/>
              <a:buNone/>
              <a:defRPr/>
            </a:pPr>
            <a:endParaRPr lang="en-US" sz="14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Life Expectancy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1935 – 62 yrs	1965 – 69 yrs	2011 – 78 yrs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1955-84D4-4BC9-987A-14048FC69E6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Questions?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at 757-873-0541</a:t>
            </a:r>
          </a:p>
          <a:p>
            <a:pPr eaLnBrk="1" hangingPunct="1">
              <a:defRPr/>
            </a:pPr>
            <a:r>
              <a:rPr lang="en-US" dirty="0" smtClean="0"/>
              <a:t>www.paainc.org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Medicare and Medicaid Expected to Rise Rapidly, Other Programs (Except Social Security) to Shrink, As Share of GDP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ABC96-1F47-45D9-81C2-FC9D0EE24B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8435" name="Picture 3" descr="ProgSpendRevwInthist8001-20-10 7.28.jpg"/>
          <p:cNvPicPr>
            <a:picLocks noChangeAspect="1" noChangeArrowheads="1"/>
          </p:cNvPicPr>
          <p:nvPr/>
        </p:nvPicPr>
        <p:blipFill>
          <a:blip r:embed="rId2"/>
          <a:srcRect t="8205"/>
          <a:stretch>
            <a:fillRect/>
          </a:stretch>
        </p:blipFill>
        <p:spPr bwMode="auto">
          <a:xfrm>
            <a:off x="457200" y="25146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143000" y="6324600"/>
            <a:ext cx="3059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Source: CBPP projections based on CBO data.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600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+mj-lt"/>
              </a:rPr>
              <a:t>Spending and Revenues as a Share of GDP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Challenges of Aging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Illness – dementia, diabetes, stroke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Mobility – driving, transportation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Safety – identity theft, scams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People are outliving their money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Isolation, depression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Caregiver stress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are resources…..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1371600" y="9144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990600" y="6858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PAA is here to help</a:t>
            </a:r>
          </a:p>
        </p:txBody>
      </p:sp>
      <p:pic>
        <p:nvPicPr>
          <p:cNvPr id="21507" name="Picture 4" descr="mownewva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6019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Mission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support the independence and quality of life for Peninsula residents age 60 and older by advocating, arranging or providing vital human services.</a:t>
            </a:r>
          </a:p>
          <a:p>
            <a:pPr eaLnBrk="1" hangingPunct="1">
              <a:defRPr/>
            </a:pPr>
            <a:r>
              <a:rPr lang="en-US" dirty="0" smtClean="0"/>
              <a:t>Help seniors live independent and healthy lives in their own homes as long as possible.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 and Background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 was founded in 1974 to serve senior citizens on the Peninsula.</a:t>
            </a:r>
          </a:p>
          <a:p>
            <a:pPr eaLnBrk="1" hangingPunct="1">
              <a:defRPr/>
            </a:pPr>
            <a:r>
              <a:rPr lang="en-US" dirty="0" smtClean="0"/>
              <a:t>PAA is a non-profit organization and an Area Agency on Aging (AAA)</a:t>
            </a:r>
          </a:p>
          <a:p>
            <a:pPr eaLnBrk="1" hangingPunct="1">
              <a:defRPr/>
            </a:pPr>
            <a:r>
              <a:rPr lang="en-US" dirty="0" smtClean="0"/>
              <a:t>PAA is one of 25 AAA’s in Virginia.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Geographical Area: Newport News, Hampton, Williamsburg, James City County, York County and Poquoson</a:t>
            </a:r>
          </a:p>
          <a:p>
            <a:pPr eaLnBrk="1" hangingPunct="1">
              <a:defRPr/>
            </a:pPr>
            <a:r>
              <a:rPr lang="en-US" sz="2800" dirty="0" smtClean="0"/>
              <a:t>Funding: Federal, State, and local governments, United Way, private contributions, foundations and client fees</a:t>
            </a:r>
          </a:p>
          <a:p>
            <a:pPr eaLnBrk="1" hangingPunct="1">
              <a:defRPr/>
            </a:pPr>
            <a:r>
              <a:rPr lang="en-US" sz="2800" dirty="0" smtClean="0"/>
              <a:t>Twelve member Board of Directors governs with Advisory Council input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ChangeArrowheads="1"/>
          </p:cNvSpPr>
          <p:nvPr/>
        </p:nvSpPr>
        <p:spPr bwMode="auto">
          <a:xfrm>
            <a:off x="533400" y="3048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/>
              <a:t>FY 2012 PENINSULA AGENCY ON AGING, INC. BOARD OF DIRECTORS</a:t>
            </a:r>
            <a:endParaRPr lang="en-US"/>
          </a:p>
        </p:txBody>
      </p:sp>
      <p:sp>
        <p:nvSpPr>
          <p:cNvPr id="27650" name="TextBox 5"/>
          <p:cNvSpPr txBox="1">
            <a:spLocks noChangeArrowheads="1"/>
          </p:cNvSpPr>
          <p:nvPr/>
        </p:nvSpPr>
        <p:spPr bwMode="auto">
          <a:xfrm>
            <a:off x="304800" y="1905000"/>
            <a:ext cx="84582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-Ingo J. Humer		-Louis G. Kopp		-Marilyn L. Kuhn</a:t>
            </a:r>
          </a:p>
          <a:p>
            <a:pPr eaLnBrk="0" hangingPunct="0"/>
            <a:r>
              <a:rPr lang="en-US" sz="1800"/>
              <a:t> Secretary/Treasurer	 Hampton		 Poquoson</a:t>
            </a:r>
          </a:p>
          <a:p>
            <a:pPr eaLnBrk="0" hangingPunct="0"/>
            <a:r>
              <a:rPr lang="en-US" sz="1800"/>
              <a:t> Newport News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-Jerome A. Provenzano	-Doris Mosocco		-Ann B. Wilson</a:t>
            </a:r>
          </a:p>
          <a:p>
            <a:pPr eaLnBrk="0" hangingPunct="0"/>
            <a:r>
              <a:rPr lang="en-US" sz="1800"/>
              <a:t> Vice Chairman		 Newport News		 Newport News</a:t>
            </a:r>
          </a:p>
          <a:p>
            <a:pPr eaLnBrk="0" hangingPunct="0"/>
            <a:r>
              <a:rPr lang="en-US" sz="1800"/>
              <a:t> York County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-Robert W. Spencer	-Marion M. Ross		-Jason Samuels</a:t>
            </a:r>
          </a:p>
          <a:p>
            <a:pPr eaLnBrk="0" hangingPunct="0"/>
            <a:r>
              <a:rPr lang="en-US" sz="1800"/>
              <a:t> Chairman		 Williamsburg		 Advisory Council Chairman</a:t>
            </a:r>
          </a:p>
          <a:p>
            <a:pPr eaLnBrk="0" hangingPunct="0"/>
            <a:r>
              <a:rPr lang="en-US" sz="1800"/>
              <a:t> James City County				 Hampton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			-Mary Stewart</a:t>
            </a:r>
          </a:p>
          <a:p>
            <a:pPr eaLnBrk="0" hangingPunct="0"/>
            <a:r>
              <a:rPr lang="en-US" sz="1800"/>
              <a:t>			 Newport News</a:t>
            </a:r>
          </a:p>
          <a:p>
            <a:pPr eaLnBrk="0" hangingPunct="0"/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497</TotalTime>
  <Words>781</Words>
  <Application>Microsoft Office PowerPoint</Application>
  <PresentationFormat>On-screen Show (4:3)</PresentationFormat>
  <Paragraphs>145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Tahoma</vt:lpstr>
      <vt:lpstr>Arial</vt:lpstr>
      <vt:lpstr>Wingdings</vt:lpstr>
      <vt:lpstr>Shimmer</vt:lpstr>
      <vt:lpstr>Shimmer</vt:lpstr>
      <vt:lpstr>Peninsula Agency on Aging, Inc. (PAA)</vt:lpstr>
      <vt:lpstr>Decisions</vt:lpstr>
      <vt:lpstr>Medicare and Medicaid Expected to Rise Rapidly, Other Programs (Except Social Security) to Shrink, As Share of GDP</vt:lpstr>
      <vt:lpstr>Challenges of Aging</vt:lpstr>
      <vt:lpstr>Slide 5</vt:lpstr>
      <vt:lpstr>PAA Mission</vt:lpstr>
      <vt:lpstr>History and Background</vt:lpstr>
      <vt:lpstr>PAA</vt:lpstr>
      <vt:lpstr>Slide 9</vt:lpstr>
      <vt:lpstr>Peninsula Agency on Aging Endowment Foundation, Inc.  Board of Directors</vt:lpstr>
      <vt:lpstr>Area Agencies on Aging</vt:lpstr>
      <vt:lpstr>PAA’s Clients </vt:lpstr>
      <vt:lpstr>PAA Services</vt:lpstr>
      <vt:lpstr>PAA Services</vt:lpstr>
      <vt:lpstr>PAA Services</vt:lpstr>
      <vt:lpstr>Volunteer Opportunities</vt:lpstr>
      <vt:lpstr>PAA In Conclusion</vt:lpstr>
      <vt:lpstr>Slide 18</vt:lpstr>
      <vt:lpstr>Resources for More Information </vt:lpstr>
      <vt:lpstr>Any Questions?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Peninsula Agency for Aging</dc:title>
  <dc:creator>Joan Bender</dc:creator>
  <cp:lastModifiedBy>nxs</cp:lastModifiedBy>
  <cp:revision>63</cp:revision>
  <dcterms:created xsi:type="dcterms:W3CDTF">2008-01-31T01:26:47Z</dcterms:created>
  <dcterms:modified xsi:type="dcterms:W3CDTF">2011-10-05T19:29:08Z</dcterms:modified>
</cp:coreProperties>
</file>